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5"/>
  </p:notesMasterIdLst>
  <p:handoutMasterIdLst>
    <p:handoutMasterId r:id="rId66"/>
  </p:handoutMasterIdLst>
  <p:sldIdLst>
    <p:sldId id="471" r:id="rId2"/>
    <p:sldId id="593" r:id="rId3"/>
    <p:sldId id="525" r:id="rId4"/>
    <p:sldId id="531" r:id="rId5"/>
    <p:sldId id="617" r:id="rId6"/>
    <p:sldId id="530" r:id="rId7"/>
    <p:sldId id="615" r:id="rId8"/>
    <p:sldId id="539" r:id="rId9"/>
    <p:sldId id="540" r:id="rId10"/>
    <p:sldId id="541" r:id="rId11"/>
    <p:sldId id="542" r:id="rId12"/>
    <p:sldId id="543" r:id="rId13"/>
    <p:sldId id="544" r:id="rId14"/>
    <p:sldId id="590" r:id="rId15"/>
    <p:sldId id="545" r:id="rId16"/>
    <p:sldId id="623" r:id="rId17"/>
    <p:sldId id="546" r:id="rId18"/>
    <p:sldId id="548" r:id="rId19"/>
    <p:sldId id="549" r:id="rId20"/>
    <p:sldId id="589" r:id="rId21"/>
    <p:sldId id="550" r:id="rId22"/>
    <p:sldId id="598" r:id="rId23"/>
    <p:sldId id="551" r:id="rId24"/>
    <p:sldId id="552" r:id="rId25"/>
    <p:sldId id="553" r:id="rId26"/>
    <p:sldId id="554" r:id="rId27"/>
    <p:sldId id="556" r:id="rId28"/>
    <p:sldId id="616" r:id="rId29"/>
    <p:sldId id="618" r:id="rId30"/>
    <p:sldId id="557" r:id="rId31"/>
    <p:sldId id="560" r:id="rId32"/>
    <p:sldId id="596" r:id="rId33"/>
    <p:sldId id="561" r:id="rId34"/>
    <p:sldId id="597" r:id="rId35"/>
    <p:sldId id="619" r:id="rId36"/>
    <p:sldId id="563" r:id="rId37"/>
    <p:sldId id="565" r:id="rId38"/>
    <p:sldId id="600" r:id="rId39"/>
    <p:sldId id="599" r:id="rId40"/>
    <p:sldId id="567" r:id="rId41"/>
    <p:sldId id="606" r:id="rId42"/>
    <p:sldId id="601" r:id="rId43"/>
    <p:sldId id="604" r:id="rId44"/>
    <p:sldId id="568" r:id="rId45"/>
    <p:sldId id="605" r:id="rId46"/>
    <p:sldId id="574" r:id="rId47"/>
    <p:sldId id="620" r:id="rId48"/>
    <p:sldId id="577" r:id="rId49"/>
    <p:sldId id="578" r:id="rId50"/>
    <p:sldId id="621" r:id="rId51"/>
    <p:sldId id="581" r:id="rId52"/>
    <p:sldId id="584" r:id="rId53"/>
    <p:sldId id="585" r:id="rId54"/>
    <p:sldId id="622" r:id="rId55"/>
    <p:sldId id="528" r:id="rId56"/>
    <p:sldId id="588" r:id="rId57"/>
    <p:sldId id="587" r:id="rId58"/>
    <p:sldId id="610" r:id="rId59"/>
    <p:sldId id="614" r:id="rId60"/>
    <p:sldId id="611" r:id="rId61"/>
    <p:sldId id="612" r:id="rId62"/>
    <p:sldId id="518" r:id="rId63"/>
    <p:sldId id="4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p:restoredTop sz="68750"/>
  </p:normalViewPr>
  <p:slideViewPr>
    <p:cSldViewPr snapToGrid="0" snapToObjects="1">
      <p:cViewPr varScale="1">
        <p:scale>
          <a:sx n="74" d="100"/>
          <a:sy n="74" d="100"/>
        </p:scale>
        <p:origin x="1776" y="168"/>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3/20/20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gives an overview of the tools and tech underlying RNA-seq. </a:t>
            </a: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273457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43</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86106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4" Type="http://schemas.openxmlformats.org/officeDocument/2006/relationships/hyperlink" Target="https://www.rna-seqblog.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bioinformatics-course-feedback.questionpro.com/"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March,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11</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184815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15</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17</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71140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19</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9D0D7-8819-A445-9A1A-2612729E469A}"/>
              </a:ext>
            </a:extLst>
          </p:cNvPr>
          <p:cNvSpPr>
            <a:spLocks noGrp="1"/>
          </p:cNvSpPr>
          <p:nvPr>
            <p:ph type="body" sz="quarter" idx="10"/>
          </p:nvPr>
        </p:nvSpPr>
        <p:spPr>
          <a:xfrm>
            <a:off x="838200" y="1876483"/>
            <a:ext cx="10515600" cy="2451953"/>
          </a:xfrm>
        </p:spPr>
        <p:txBody>
          <a:bodyPr/>
          <a:lstStyle/>
          <a:p>
            <a:r>
              <a:rPr lang="en-US" dirty="0"/>
              <a:t>Demystifying RNA-</a:t>
            </a:r>
            <a:r>
              <a:rPr lang="en-US" dirty="0" err="1"/>
              <a:t>Seq</a:t>
            </a:r>
            <a:r>
              <a:rPr lang="en-US" dirty="0"/>
              <a:t> computational analysis.</a:t>
            </a:r>
          </a:p>
          <a:p>
            <a:endParaRPr lang="en-US" dirty="0"/>
          </a:p>
          <a:p>
            <a:r>
              <a:rPr lang="en-US" dirty="0"/>
              <a:t>Enable informed conversations with computational biologists.</a:t>
            </a:r>
          </a:p>
          <a:p>
            <a:endParaRPr lang="en-US" dirty="0"/>
          </a:p>
          <a:p>
            <a:r>
              <a:rPr lang="en-US" dirty="0"/>
              <a:t>Work with Galaxy.</a:t>
            </a:r>
          </a:p>
        </p:txBody>
      </p:sp>
      <p:sp>
        <p:nvSpPr>
          <p:cNvPr id="3" name="Title 2">
            <a:extLst>
              <a:ext uri="{FF2B5EF4-FFF2-40B4-BE49-F238E27FC236}">
                <a16:creationId xmlns:a16="http://schemas.microsoft.com/office/drawing/2014/main" id="{35425F3A-360E-E94F-9BED-9219811580A9}"/>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CE7DCF95-DB0F-6140-85F9-847BBA2B2149}"/>
              </a:ext>
            </a:extLst>
          </p:cNvPr>
          <p:cNvSpPr>
            <a:spLocks noGrp="1"/>
          </p:cNvSpPr>
          <p:nvPr>
            <p:ph type="sldNum" sz="quarter" idx="13"/>
          </p:nvPr>
        </p:nvSpPr>
        <p:spPr/>
        <p:txBody>
          <a:bodyPr/>
          <a:lstStyle/>
          <a:p>
            <a:fld id="{F5936FD3-174D-8740-A172-B7093C3E1B2E}" type="slidenum">
              <a:rPr lang="en-US" smtClean="0"/>
              <a:t>2</a:t>
            </a:fld>
            <a:endParaRPr lang="en-US"/>
          </a:p>
        </p:txBody>
      </p:sp>
    </p:spTree>
    <p:extLst>
      <p:ext uri="{BB962C8B-B14F-4D97-AF65-F5344CB8AC3E}">
        <p14:creationId xmlns:p14="http://schemas.microsoft.com/office/powerpoint/2010/main" val="202556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21</a:t>
            </a:fld>
            <a:endParaRPr lang="en-US"/>
          </a:p>
        </p:txBody>
      </p:sp>
    </p:spTree>
    <p:extLst>
      <p:ext uri="{BB962C8B-B14F-4D97-AF65-F5344CB8AC3E}">
        <p14:creationId xmlns:p14="http://schemas.microsoft.com/office/powerpoint/2010/main" val="427523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23</a:t>
            </a:fld>
            <a:endParaRPr lang="en-US"/>
          </a:p>
        </p:txBody>
      </p:sp>
    </p:spTree>
    <p:extLst>
      <p:ext uri="{BB962C8B-B14F-4D97-AF65-F5344CB8AC3E}">
        <p14:creationId xmlns:p14="http://schemas.microsoft.com/office/powerpoint/2010/main" val="265202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328983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 adapters.</a:t>
            </a:r>
          </a:p>
          <a:p>
            <a:r>
              <a:rPr lang="en-US" dirty="0"/>
              <a:t>Any sequences more frequently observed than typical?</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26</a:t>
            </a:fld>
            <a:endParaRPr lang="en-US"/>
          </a:p>
        </p:txBody>
      </p:sp>
    </p:spTree>
    <p:extLst>
      <p:ext uri="{BB962C8B-B14F-4D97-AF65-F5344CB8AC3E}">
        <p14:creationId xmlns:p14="http://schemas.microsoft.com/office/powerpoint/2010/main" val="27997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27</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7804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29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2451953"/>
          </a:xfrm>
        </p:spPr>
        <p:txBody>
          <a:bodyPr/>
          <a:lstStyle/>
          <a:p>
            <a:r>
              <a:rPr lang="en-US" dirty="0"/>
              <a:t>Introduction</a:t>
            </a:r>
          </a:p>
          <a:p>
            <a:endParaRPr lang="en-US" dirty="0"/>
          </a:p>
          <a:p>
            <a:r>
              <a:rPr lang="en-US" dirty="0"/>
              <a:t>From sequencer output to differential analysis (Hands-on)</a:t>
            </a:r>
          </a:p>
          <a:p>
            <a:endParaRPr lang="en-US" dirty="0"/>
          </a:p>
          <a:p>
            <a:r>
              <a:rPr lang="en-US" dirty="0"/>
              <a:t>Conclusion</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30</a:t>
            </a:fld>
            <a:endParaRPr lang="en-US"/>
          </a:p>
        </p:txBody>
      </p:sp>
    </p:spTree>
    <p:extLst>
      <p:ext uri="{BB962C8B-B14F-4D97-AF65-F5344CB8AC3E}">
        <p14:creationId xmlns:p14="http://schemas.microsoft.com/office/powerpoint/2010/main" val="319805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31</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32</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376110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181996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36</a:t>
            </a:fld>
            <a:endParaRPr lang="en-US"/>
          </a:p>
        </p:txBody>
      </p:sp>
    </p:spTree>
    <p:extLst>
      <p:ext uri="{BB962C8B-B14F-4D97-AF65-F5344CB8AC3E}">
        <p14:creationId xmlns:p14="http://schemas.microsoft.com/office/powerpoint/2010/main" val="302036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38</a:t>
            </a:fld>
            <a:endParaRPr lang="en-US"/>
          </a:p>
        </p:txBody>
      </p:sp>
    </p:spTree>
    <p:extLst>
      <p:ext uri="{BB962C8B-B14F-4D97-AF65-F5344CB8AC3E}">
        <p14:creationId xmlns:p14="http://schemas.microsoft.com/office/powerpoint/2010/main" val="3625486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1935915"/>
          </a:xfrm>
        </p:spPr>
        <p:txBody>
          <a:bodyPr/>
          <a:lstStyle/>
          <a:p>
            <a:r>
              <a:rPr lang="en-US" dirty="0"/>
              <a:t>Use bowtie2 to build index.</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39</a:t>
            </a:fld>
            <a:endParaRPr lang="en-US"/>
          </a:p>
        </p:txBody>
      </p:sp>
    </p:spTree>
    <p:extLst>
      <p:ext uri="{BB962C8B-B14F-4D97-AF65-F5344CB8AC3E}">
        <p14:creationId xmlns:p14="http://schemas.microsoft.com/office/powerpoint/2010/main" val="211737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40</a:t>
            </a:fld>
            <a:endParaRPr lang="en-US"/>
          </a:p>
        </p:txBody>
      </p:sp>
    </p:spTree>
    <p:extLst>
      <p:ext uri="{BB962C8B-B14F-4D97-AF65-F5344CB8AC3E}">
        <p14:creationId xmlns:p14="http://schemas.microsoft.com/office/powerpoint/2010/main" val="2347534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18452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1337644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44</a:t>
            </a:fld>
            <a:endParaRPr lang="en-US"/>
          </a:p>
        </p:txBody>
      </p:sp>
    </p:spTree>
    <p:extLst>
      <p:ext uri="{BB962C8B-B14F-4D97-AF65-F5344CB8AC3E}">
        <p14:creationId xmlns:p14="http://schemas.microsoft.com/office/powerpoint/2010/main" val="1107858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0FBAA-596F-2A48-BE39-2C92FA9A503B}"/>
              </a:ext>
            </a:extLst>
          </p:cNvPr>
          <p:cNvSpPr>
            <a:spLocks noGrp="1"/>
          </p:cNvSpPr>
          <p:nvPr>
            <p:ph type="body" sz="quarter" idx="10"/>
          </p:nvPr>
        </p:nvSpPr>
        <p:spPr>
          <a:xfrm>
            <a:off x="838200" y="1876483"/>
            <a:ext cx="10515600" cy="3484031"/>
          </a:xfrm>
        </p:spPr>
        <p:txBody>
          <a:bodyPr/>
          <a:lstStyle/>
          <a:p>
            <a:r>
              <a:rPr lang="en-US" dirty="0">
                <a:hlinkClick r:id="rId2"/>
              </a:rPr>
              <a:t>http://seqanswers.com/forums/</a:t>
            </a:r>
            <a:endParaRPr lang="en-US" dirty="0"/>
          </a:p>
          <a:p>
            <a:endParaRPr lang="en-US" dirty="0"/>
          </a:p>
          <a:p>
            <a:r>
              <a:rPr lang="en-US" dirty="0">
                <a:hlinkClick r:id="rId3"/>
              </a:rPr>
              <a:t>https://www.biostars.org/</a:t>
            </a:r>
            <a:endParaRPr lang="en-US" dirty="0"/>
          </a:p>
          <a:p>
            <a:endParaRPr lang="en-US" dirty="0"/>
          </a:p>
          <a:p>
            <a:r>
              <a:rPr lang="en-US" dirty="0">
                <a:hlinkClick r:id="rId4"/>
              </a:rPr>
              <a:t>https://www.rna-seqblog.com/</a:t>
            </a:r>
            <a:endParaRPr lang="en-US" dirty="0"/>
          </a:p>
          <a:p>
            <a:endParaRPr lang="en-US" dirty="0"/>
          </a:p>
          <a:p>
            <a:r>
              <a:rPr lang="en-US" dirty="0"/>
              <a:t>…</a:t>
            </a:r>
          </a:p>
        </p:txBody>
      </p:sp>
      <p:sp>
        <p:nvSpPr>
          <p:cNvPr id="3" name="Title 2">
            <a:extLst>
              <a:ext uri="{FF2B5EF4-FFF2-40B4-BE49-F238E27FC236}">
                <a16:creationId xmlns:a16="http://schemas.microsoft.com/office/drawing/2014/main" id="{3D311B8B-AD3B-0842-8C32-CCE64D31F662}"/>
              </a:ext>
            </a:extLst>
          </p:cNvPr>
          <p:cNvSpPr>
            <a:spLocks noGrp="1"/>
          </p:cNvSpPr>
          <p:nvPr>
            <p:ph type="title"/>
          </p:nvPr>
        </p:nvSpPr>
        <p:spPr/>
        <p:txBody>
          <a:bodyPr>
            <a:normAutofit/>
          </a:bodyPr>
          <a:lstStyle/>
          <a:p>
            <a:r>
              <a:rPr lang="en-US" sz="3200" dirty="0"/>
              <a:t>Online resources for sequencing data analysis</a:t>
            </a:r>
          </a:p>
        </p:txBody>
      </p:sp>
      <p:sp>
        <p:nvSpPr>
          <p:cNvPr id="4" name="Slide Number Placeholder 3">
            <a:extLst>
              <a:ext uri="{FF2B5EF4-FFF2-40B4-BE49-F238E27FC236}">
                <a16:creationId xmlns:a16="http://schemas.microsoft.com/office/drawing/2014/main" id="{81E8D4EF-312E-8948-AAC6-BD8ADB04C848}"/>
              </a:ext>
            </a:extLst>
          </p:cNvPr>
          <p:cNvSpPr>
            <a:spLocks noGrp="1"/>
          </p:cNvSpPr>
          <p:nvPr>
            <p:ph type="sldNum" sz="quarter" idx="13"/>
          </p:nvPr>
        </p:nvSpPr>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3188440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46</a:t>
            </a:fld>
            <a:endParaRPr lang="en-US"/>
          </a:p>
        </p:txBody>
      </p:sp>
    </p:spTree>
    <p:extLst>
      <p:ext uri="{BB962C8B-B14F-4D97-AF65-F5344CB8AC3E}">
        <p14:creationId xmlns:p14="http://schemas.microsoft.com/office/powerpoint/2010/main" val="3619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47</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48</a:t>
            </a:fld>
            <a:endParaRPr lang="en-US"/>
          </a:p>
        </p:txBody>
      </p:sp>
    </p:spTree>
    <p:extLst>
      <p:ext uri="{BB962C8B-B14F-4D97-AF65-F5344CB8AC3E}">
        <p14:creationId xmlns:p14="http://schemas.microsoft.com/office/powerpoint/2010/main" val="758269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83101" y="3049157"/>
            <a:ext cx="4047988" cy="1646583"/>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1876230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53</a:t>
            </a:fld>
            <a:endParaRPr lang="en-US"/>
          </a:p>
        </p:txBody>
      </p:sp>
    </p:spTree>
    <p:extLst>
      <p:ext uri="{BB962C8B-B14F-4D97-AF65-F5344CB8AC3E}">
        <p14:creationId xmlns:p14="http://schemas.microsoft.com/office/powerpoint/2010/main" val="1581871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https://bioinformatics-course-feedback.questionpro.com/</a:t>
            </a:r>
            <a:endParaRPr lang="en-US" dirty="0"/>
          </a:p>
          <a:p>
            <a:endParaRPr lang="en-US" dirty="0"/>
          </a:p>
          <a:p>
            <a:r>
              <a:rPr lang="en-US" dirty="0"/>
              <a:t>~5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55</a:t>
            </a:fld>
            <a:endParaRPr lang="en-US"/>
          </a:p>
        </p:txBody>
      </p:sp>
    </p:spTree>
    <p:extLst>
      <p:ext uri="{BB962C8B-B14F-4D97-AF65-F5344CB8AC3E}">
        <p14:creationId xmlns:p14="http://schemas.microsoft.com/office/powerpoint/2010/main" val="1035104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56</a:t>
            </a:fld>
            <a:endParaRPr lang="en-US"/>
          </a:p>
        </p:txBody>
      </p:sp>
    </p:spTree>
    <p:extLst>
      <p:ext uri="{BB962C8B-B14F-4D97-AF65-F5344CB8AC3E}">
        <p14:creationId xmlns:p14="http://schemas.microsoft.com/office/powerpoint/2010/main" val="153878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993716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347506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212913"/>
          </a:xfrm>
        </p:spPr>
        <p:txBody>
          <a:bodyPr/>
          <a:lstStyle/>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a:p>
            <a:r>
              <a:rPr lang="en-US" dirty="0"/>
              <a:t>Pathway analysis </a:t>
            </a:r>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60</a:t>
            </a:fld>
            <a:endParaRPr lang="en-US"/>
          </a:p>
        </p:txBody>
      </p:sp>
    </p:spTree>
    <p:extLst>
      <p:ext uri="{BB962C8B-B14F-4D97-AF65-F5344CB8AC3E}">
        <p14:creationId xmlns:p14="http://schemas.microsoft.com/office/powerpoint/2010/main" val="3575001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220130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4315027"/>
          </a:xfrm>
        </p:spPr>
        <p:txBody>
          <a:bodyPr/>
          <a:lstStyle/>
          <a:p>
            <a:r>
              <a:rPr lang="en-US" dirty="0"/>
              <a:t>Small dataset with 100k reads (for practice only).</a:t>
            </a:r>
          </a:p>
          <a:p>
            <a:pPr lvl="1"/>
            <a:r>
              <a:rPr lang="en-US" dirty="0"/>
              <a:t>FASTQ to tallying counts.</a:t>
            </a:r>
          </a:p>
          <a:p>
            <a:pPr lvl="1"/>
            <a:endParaRPr lang="en-US" dirty="0"/>
          </a:p>
          <a:p>
            <a:r>
              <a:rPr lang="en-US" dirty="0"/>
              <a:t>Real counts data (GSE49712).</a:t>
            </a:r>
          </a:p>
          <a:p>
            <a:pPr lvl="1"/>
            <a:r>
              <a:rPr lang="en-US" dirty="0"/>
              <a:t>Use this for DGE analysis.</a:t>
            </a:r>
          </a:p>
          <a:p>
            <a:pPr lvl="1"/>
            <a:r>
              <a:rPr lang="en-US" dirty="0"/>
              <a:t>5 replicates of two groups.</a:t>
            </a:r>
          </a:p>
          <a:p>
            <a:pPr lvl="1"/>
            <a:r>
              <a:rPr lang="en-US" dirty="0"/>
              <a:t>Group A: </a:t>
            </a:r>
            <a:r>
              <a:rPr lang="en-US" dirty="0" err="1"/>
              <a:t>Strategene</a:t>
            </a:r>
            <a:r>
              <a:rPr lang="en-US" dirty="0"/>
              <a:t> Universal Human Reference RNA</a:t>
            </a:r>
          </a:p>
          <a:p>
            <a:pPr lvl="1"/>
            <a:r>
              <a:rPr lang="en-US" dirty="0"/>
              <a:t>Group B: </a:t>
            </a:r>
            <a:r>
              <a:rPr lang="en-US" dirty="0" err="1"/>
              <a:t>Ambion</a:t>
            </a:r>
            <a:r>
              <a:rPr lang="en-US" dirty="0"/>
              <a:t> Human Brain Reference RNA</a:t>
            </a:r>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9406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183470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17486</TotalTime>
  <Words>3104</Words>
  <Application>Microsoft Macintosh PowerPoint</Application>
  <PresentationFormat>Widescreen</PresentationFormat>
  <Paragraphs>562</Paragraphs>
  <Slides>63</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What if QC gives warn/fail flag?</vt:lpstr>
      <vt:lpstr>Examples of FastQC reports</vt:lpstr>
      <vt:lpstr>PowerPoint Presentation</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Online resources for sequencing data analysis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642</cp:revision>
  <cp:lastPrinted>2018-09-20T23:56:57Z</cp:lastPrinted>
  <dcterms:created xsi:type="dcterms:W3CDTF">2019-03-13T22:03:44Z</dcterms:created>
  <dcterms:modified xsi:type="dcterms:W3CDTF">2020-03-20T20:26:20Z</dcterms:modified>
</cp:coreProperties>
</file>